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21" r:id="rId4"/>
    <p:sldId id="322" r:id="rId5"/>
    <p:sldId id="323" r:id="rId6"/>
    <p:sldId id="324" r:id="rId7"/>
    <p:sldId id="325" r:id="rId8"/>
    <p:sldId id="326" r:id="rId9"/>
    <p:sldId id="327" r:id="rId10"/>
    <p:sldId id="328" r:id="rId11"/>
    <p:sldId id="329" r:id="rId12"/>
    <p:sldId id="330" r:id="rId13"/>
    <p:sldId id="331" r:id="rId14"/>
    <p:sldId id="332" r:id="rId15"/>
    <p:sldId id="320" r:id="rId16"/>
    <p:sldId id="333" r:id="rId17"/>
    <p:sldId id="335" r:id="rId18"/>
    <p:sldId id="334" r:id="rId19"/>
    <p:sldId id="336" r:id="rId20"/>
    <p:sldId id="337" r:id="rId21"/>
    <p:sldId id="338" r:id="rId22"/>
    <p:sldId id="33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8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 2:</a:t>
            </a:r>
            <a:endParaRPr lang="nl-NL" dirty="0"/>
          </a:p>
        </p:txBody>
      </p:sp>
      <p:sp>
        <p:nvSpPr>
          <p:cNvPr id="3" name="Tijdelijke aanduiding voor inhoud 2"/>
          <p:cNvSpPr>
            <a:spLocks noGrp="1"/>
          </p:cNvSpPr>
          <p:nvPr>
            <p:ph idx="1"/>
          </p:nvPr>
        </p:nvSpPr>
        <p:spPr>
          <a:xfrm>
            <a:off x="589547" y="1203158"/>
            <a:ext cx="9107906" cy="5378115"/>
          </a:xfrm>
        </p:spPr>
        <p:txBody>
          <a:bodyPr>
            <a:noAutofit/>
          </a:bodyPr>
          <a:lstStyle/>
          <a:p>
            <a:r>
              <a:rPr lang="nl-NL" sz="2500" dirty="0" smtClean="0"/>
              <a:t>Hiervoor gaan we de volgende formule gebruiken:</a:t>
            </a:r>
          </a:p>
          <a:p>
            <a:r>
              <a:rPr lang="nl-NL" sz="2500" dirty="0" smtClean="0"/>
              <a:t>RIC = NIC / PIC * 100%</a:t>
            </a:r>
          </a:p>
          <a:p>
            <a:endParaRPr lang="nl-NL" sz="2500" dirty="0"/>
          </a:p>
          <a:p>
            <a:r>
              <a:rPr lang="nl-NL" sz="2500" dirty="0" smtClean="0"/>
              <a:t>Voor PIC moeten we weten hoeveel de prijzen zijn gestegen/gedaald.</a:t>
            </a:r>
          </a:p>
          <a:p>
            <a:r>
              <a:rPr lang="nl-NL" sz="2500" dirty="0" smtClean="0"/>
              <a:t>De prijzen in 2012, is ons basisjaar en gelijk aan indexcijfer 100.</a:t>
            </a:r>
          </a:p>
          <a:p>
            <a:r>
              <a:rPr lang="nl-NL" sz="2500" dirty="0" smtClean="0"/>
              <a:t>De prijzen in 2013 zijn met 12% gedaald t.o.v 2012.</a:t>
            </a:r>
          </a:p>
          <a:p>
            <a:r>
              <a:rPr lang="nl-NL" sz="2500" dirty="0" smtClean="0"/>
              <a:t>Daarbij hoort het indexcijfer 88 (procentuele daling + 100).</a:t>
            </a:r>
          </a:p>
        </p:txBody>
      </p:sp>
    </p:spTree>
    <p:extLst>
      <p:ext uri="{BB962C8B-B14F-4D97-AF65-F5344CB8AC3E}">
        <p14:creationId xmlns:p14="http://schemas.microsoft.com/office/powerpoint/2010/main" val="2039950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 2:</a:t>
            </a:r>
            <a:endParaRPr lang="nl-NL" dirty="0"/>
          </a:p>
        </p:txBody>
      </p:sp>
      <p:sp>
        <p:nvSpPr>
          <p:cNvPr id="3" name="Tijdelijke aanduiding voor inhoud 2"/>
          <p:cNvSpPr>
            <a:spLocks noGrp="1"/>
          </p:cNvSpPr>
          <p:nvPr>
            <p:ph idx="1"/>
          </p:nvPr>
        </p:nvSpPr>
        <p:spPr>
          <a:xfrm>
            <a:off x="589547" y="1203158"/>
            <a:ext cx="9107906" cy="5378115"/>
          </a:xfrm>
        </p:spPr>
        <p:txBody>
          <a:bodyPr>
            <a:noAutofit/>
          </a:bodyPr>
          <a:lstStyle/>
          <a:p>
            <a:r>
              <a:rPr lang="nl-NL" sz="2500" dirty="0" smtClean="0"/>
              <a:t>Hiervoor gaan we de volgende formule gebruiken:</a:t>
            </a:r>
          </a:p>
          <a:p>
            <a:r>
              <a:rPr lang="nl-NL" sz="2500" dirty="0" smtClean="0"/>
              <a:t>RIC = NIC / PIC * 100%</a:t>
            </a:r>
          </a:p>
          <a:p>
            <a:endParaRPr lang="nl-NL" sz="2500" dirty="0"/>
          </a:p>
          <a:p>
            <a:r>
              <a:rPr lang="nl-NL" sz="2500" dirty="0" smtClean="0"/>
              <a:t>RIC = 90 / 88 * 100 = 102,27</a:t>
            </a:r>
          </a:p>
          <a:p>
            <a:r>
              <a:rPr lang="nl-NL" sz="2500" dirty="0" smtClean="0"/>
              <a:t>Het reëel inkomen indexcijfer is 102,27.</a:t>
            </a:r>
          </a:p>
          <a:p>
            <a:r>
              <a:rPr lang="nl-NL" sz="2500" dirty="0" smtClean="0"/>
              <a:t>Dit betekend dat t.o.v het vorige jaar (in dit geval 2012) het reëel inkomen is gestegen met 2,27%. we kunnen dus meer kopen. Onze koopkracht is gestegen met 2,27%</a:t>
            </a:r>
          </a:p>
        </p:txBody>
      </p:sp>
    </p:spTree>
    <p:extLst>
      <p:ext uri="{BB962C8B-B14F-4D97-AF65-F5344CB8AC3E}">
        <p14:creationId xmlns:p14="http://schemas.microsoft.com/office/powerpoint/2010/main" val="126399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meten we welvaart.</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Als we twee landen met elkaar willen vergelijken kunnen we het BBP van beide landen vergelijken.</a:t>
            </a:r>
          </a:p>
          <a:p>
            <a:r>
              <a:rPr lang="nl-NL" sz="2500" dirty="0" smtClean="0"/>
              <a:t>Nadeel: het aantal inwoners speelt een grote rol wie een hoger BBP. (het BBP van Brazilië is hoger dan die van Nederland)</a:t>
            </a:r>
          </a:p>
          <a:p>
            <a:r>
              <a:rPr lang="nl-NL" sz="2500" dirty="0" smtClean="0"/>
              <a:t>Oplossing: we berekenen het BBP per hoofd van de bevolking, dan weten we hoeveel een bewoner per land verdiend.</a:t>
            </a:r>
            <a:endParaRPr lang="nl-NL" sz="2500" dirty="0"/>
          </a:p>
        </p:txBody>
      </p:sp>
    </p:spTree>
    <p:extLst>
      <p:ext uri="{BB962C8B-B14F-4D97-AF65-F5344CB8AC3E}">
        <p14:creationId xmlns:p14="http://schemas.microsoft.com/office/powerpoint/2010/main" val="33086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meten we welvaart.</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Als we twee landen met elkaar willen vergelijken kunnen we het BBP per hoofd van de bevolking van beide landen vergelijken.</a:t>
            </a:r>
          </a:p>
          <a:p>
            <a:r>
              <a:rPr lang="nl-NL" sz="2500" dirty="0" smtClean="0"/>
              <a:t>Nadeel: de prijzen in beide landen verschillen. Het zou dus kunnen dat het BBP per hoofd van de bevolking hoger is in een bepaald land, maar dat de prijzen in dat land ook een stuk hoger zijn.</a:t>
            </a:r>
          </a:p>
          <a:p>
            <a:r>
              <a:rPr lang="nl-NL" sz="2500" dirty="0" smtClean="0"/>
              <a:t>Oplossing: we berekenen het reëel inkomen per hoofd van de bevolking.</a:t>
            </a:r>
          </a:p>
          <a:p>
            <a:endParaRPr lang="nl-NL" sz="2500" dirty="0" smtClean="0"/>
          </a:p>
          <a:p>
            <a:endParaRPr lang="nl-NL" sz="2500" dirty="0"/>
          </a:p>
        </p:txBody>
      </p:sp>
    </p:spTree>
    <p:extLst>
      <p:ext uri="{BB962C8B-B14F-4D97-AF65-F5344CB8AC3E}">
        <p14:creationId xmlns:p14="http://schemas.microsoft.com/office/powerpoint/2010/main" val="406404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Meten van welvaart via BBP.</a:t>
            </a:r>
            <a:endParaRPr lang="nl-NL" dirty="0"/>
          </a:p>
        </p:txBody>
      </p:sp>
      <p:sp>
        <p:nvSpPr>
          <p:cNvPr id="3" name="Tijdelijke aanduiding voor inhoud 2"/>
          <p:cNvSpPr>
            <a:spLocks noGrp="1"/>
          </p:cNvSpPr>
          <p:nvPr>
            <p:ph idx="1"/>
          </p:nvPr>
        </p:nvSpPr>
        <p:spPr>
          <a:xfrm>
            <a:off x="108284" y="1155032"/>
            <a:ext cx="9165718" cy="4886331"/>
          </a:xfrm>
        </p:spPr>
        <p:txBody>
          <a:bodyPr>
            <a:noAutofit/>
          </a:bodyPr>
          <a:lstStyle/>
          <a:p>
            <a:r>
              <a:rPr lang="nl-NL" sz="2500" dirty="0" smtClean="0"/>
              <a:t>Welvaart bereken via BBP (of reëel bbp) heeft een aantal nadelen.</a:t>
            </a:r>
          </a:p>
          <a:p>
            <a:r>
              <a:rPr lang="nl-NL" sz="2500" dirty="0" smtClean="0"/>
              <a:t>Ten eerste zegt het gemiddelde BBP niet alles over de welvaart in een land.</a:t>
            </a:r>
          </a:p>
          <a:p>
            <a:r>
              <a:rPr lang="nl-NL" sz="2500" dirty="0" smtClean="0"/>
              <a:t>Als 1% van de bevolking 95% van het inkomen verdiend, dan is de armste 95% misschien wel heel arm.</a:t>
            </a:r>
          </a:p>
          <a:p>
            <a:r>
              <a:rPr lang="nl-NL" sz="2500" dirty="0" smtClean="0"/>
              <a:t>Ten tweede worden zaken die wel welvaart verhogen maar niet het BBP niet meegerekend: vrijwilligers werk/zwart werk.</a:t>
            </a:r>
          </a:p>
          <a:p>
            <a:r>
              <a:rPr lang="nl-NL" sz="2500" dirty="0" smtClean="0"/>
              <a:t>Ten derde worden de externe effecten niet meegerekend in het BBP maar verlagen de welvaart wel.</a:t>
            </a:r>
          </a:p>
          <a:p>
            <a:r>
              <a:rPr lang="nl-NL" sz="2500" dirty="0" smtClean="0"/>
              <a:t>Tot slot wordt er alleen op korte termijn gemeten, en niet de lange termijn. (uitputten van natuurlijke hulpbronnen).</a:t>
            </a:r>
          </a:p>
          <a:p>
            <a:endParaRPr lang="nl-NL" sz="2500" dirty="0"/>
          </a:p>
        </p:txBody>
      </p:sp>
    </p:spTree>
    <p:extLst>
      <p:ext uri="{BB962C8B-B14F-4D97-AF65-F5344CB8AC3E}">
        <p14:creationId xmlns:p14="http://schemas.microsoft.com/office/powerpoint/2010/main" val="27925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opgaves 1.13 en 1.14</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a:t>8</a:t>
            </a:r>
            <a:r>
              <a:rPr lang="nl-NL" sz="2500" dirty="0" smtClean="0"/>
              <a:t> </a:t>
            </a:r>
            <a:r>
              <a:rPr lang="nl-NL" sz="2500" dirty="0" smtClean="0"/>
              <a:t>minuten de tijd</a:t>
            </a:r>
          </a:p>
          <a:p>
            <a:r>
              <a:rPr lang="nl-NL" sz="2500" dirty="0" smtClean="0"/>
              <a:t>De eerste </a:t>
            </a:r>
            <a:r>
              <a:rPr lang="nl-NL" sz="2500" dirty="0"/>
              <a:t>4</a:t>
            </a:r>
            <a:r>
              <a:rPr lang="nl-NL" sz="2500" dirty="0" smtClean="0"/>
              <a:t> minuten zonder overleg.</a:t>
            </a:r>
          </a:p>
          <a:p>
            <a:r>
              <a:rPr lang="nl-NL" sz="2500" dirty="0" smtClean="0"/>
              <a:t>Eerder klaar, verder </a:t>
            </a:r>
            <a:r>
              <a:rPr lang="nl-NL" sz="2500" dirty="0" smtClean="0"/>
              <a:t>met 1.15 en 1.16, lees hiervoor HDI en groen BBP.</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93396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1936"/>
          <a:stretch/>
        </p:blipFill>
        <p:spPr>
          <a:xfrm>
            <a:off x="0" y="0"/>
            <a:ext cx="12192000" cy="878305"/>
          </a:xfrm>
          <a:prstGeom prst="rect">
            <a:avLst/>
          </a:prstGeom>
        </p:spPr>
      </p:pic>
      <p:pic>
        <p:nvPicPr>
          <p:cNvPr id="5" name="Afbeelding 4"/>
          <p:cNvPicPr>
            <a:picLocks noChangeAspect="1"/>
          </p:cNvPicPr>
          <p:nvPr/>
        </p:nvPicPr>
        <p:blipFill rotWithShape="1">
          <a:blip r:embed="rId2"/>
          <a:srcRect b="75007"/>
          <a:stretch/>
        </p:blipFill>
        <p:spPr>
          <a:xfrm>
            <a:off x="0" y="0"/>
            <a:ext cx="12192000" cy="1215189"/>
          </a:xfrm>
          <a:prstGeom prst="rect">
            <a:avLst/>
          </a:prstGeom>
        </p:spPr>
      </p:pic>
      <p:pic>
        <p:nvPicPr>
          <p:cNvPr id="6" name="Afbeelding 5"/>
          <p:cNvPicPr>
            <a:picLocks noChangeAspect="1"/>
          </p:cNvPicPr>
          <p:nvPr/>
        </p:nvPicPr>
        <p:blipFill rotWithShape="1">
          <a:blip r:embed="rId2"/>
          <a:srcRect b="58675"/>
          <a:stretch/>
        </p:blipFill>
        <p:spPr>
          <a:xfrm>
            <a:off x="0" y="0"/>
            <a:ext cx="12192000" cy="2009274"/>
          </a:xfrm>
          <a:prstGeom prst="rect">
            <a:avLst/>
          </a:prstGeom>
        </p:spPr>
      </p:pic>
      <p:pic>
        <p:nvPicPr>
          <p:cNvPr id="7" name="Afbeelding 6"/>
          <p:cNvPicPr>
            <a:picLocks noChangeAspect="1"/>
          </p:cNvPicPr>
          <p:nvPr/>
        </p:nvPicPr>
        <p:blipFill rotWithShape="1">
          <a:blip r:embed="rId2"/>
          <a:srcRect b="38879"/>
          <a:stretch/>
        </p:blipFill>
        <p:spPr>
          <a:xfrm>
            <a:off x="0" y="0"/>
            <a:ext cx="12192000" cy="2971800"/>
          </a:xfrm>
          <a:prstGeom prst="rect">
            <a:avLst/>
          </a:prstGeom>
        </p:spPr>
      </p:pic>
      <p:pic>
        <p:nvPicPr>
          <p:cNvPr id="8" name="Afbeelding 7"/>
          <p:cNvPicPr>
            <a:picLocks noChangeAspect="1"/>
          </p:cNvPicPr>
          <p:nvPr/>
        </p:nvPicPr>
        <p:blipFill rotWithShape="1">
          <a:blip r:embed="rId2"/>
          <a:srcRect b="18093"/>
          <a:stretch/>
        </p:blipFill>
        <p:spPr>
          <a:xfrm>
            <a:off x="0" y="0"/>
            <a:ext cx="12192000" cy="3982453"/>
          </a:xfrm>
          <a:prstGeom prst="rect">
            <a:avLst/>
          </a:prstGeom>
        </p:spPr>
      </p:pic>
      <p:pic>
        <p:nvPicPr>
          <p:cNvPr id="9" name="Afbeelding 8"/>
          <p:cNvPicPr>
            <a:picLocks noChangeAspect="1"/>
          </p:cNvPicPr>
          <p:nvPr/>
        </p:nvPicPr>
        <p:blipFill>
          <a:blip r:embed="rId2"/>
          <a:stretch>
            <a:fillRect/>
          </a:stretch>
        </p:blipFill>
        <p:spPr>
          <a:xfrm>
            <a:off x="0" y="0"/>
            <a:ext cx="12192000" cy="4862140"/>
          </a:xfrm>
          <a:prstGeom prst="rect">
            <a:avLst/>
          </a:prstGeom>
        </p:spPr>
      </p:pic>
    </p:spTree>
    <p:extLst>
      <p:ext uri="{BB962C8B-B14F-4D97-AF65-F5344CB8AC3E}">
        <p14:creationId xmlns:p14="http://schemas.microsoft.com/office/powerpoint/2010/main" val="317647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3428" y="645695"/>
            <a:ext cx="8596668" cy="1320800"/>
          </a:xfrm>
        </p:spPr>
        <p:txBody>
          <a:bodyPr/>
          <a:lstStyle/>
          <a:p>
            <a:r>
              <a:rPr lang="nl-NL" dirty="0" smtClean="0"/>
              <a:t>HDI en groen BBP.</a:t>
            </a:r>
            <a:endParaRPr lang="nl-NL" dirty="0"/>
          </a:p>
        </p:txBody>
      </p:sp>
      <p:sp>
        <p:nvSpPr>
          <p:cNvPr id="3" name="Tijdelijke aanduiding voor inhoud 2"/>
          <p:cNvSpPr>
            <a:spLocks noGrp="1"/>
          </p:cNvSpPr>
          <p:nvPr>
            <p:ph idx="1"/>
          </p:nvPr>
        </p:nvSpPr>
        <p:spPr>
          <a:xfrm>
            <a:off x="397042" y="1371600"/>
            <a:ext cx="8913054" cy="4693825"/>
          </a:xfrm>
        </p:spPr>
        <p:txBody>
          <a:bodyPr>
            <a:noAutofit/>
          </a:bodyPr>
          <a:lstStyle/>
          <a:p>
            <a:r>
              <a:rPr lang="nl-NL" sz="2500" dirty="0" smtClean="0"/>
              <a:t>Zoals eerder benoemd is het BBP een beperkte maatstaaf voor het meten van de welvaart.</a:t>
            </a:r>
          </a:p>
          <a:p>
            <a:endParaRPr lang="nl-NL" sz="2500" dirty="0"/>
          </a:p>
          <a:p>
            <a:r>
              <a:rPr lang="nl-NL" sz="2500" dirty="0" smtClean="0"/>
              <a:t>Als we kijken verder dan alleen maar de economie</a:t>
            </a:r>
          </a:p>
          <a:p>
            <a:r>
              <a:rPr lang="nl-NL" sz="2500" dirty="0" smtClean="0"/>
              <a:t>Maar ook naar de natuur. Noemen we dit het groene bbp</a:t>
            </a:r>
          </a:p>
          <a:p>
            <a:endParaRPr lang="nl-NL" sz="2500" dirty="0" smtClean="0"/>
          </a:p>
          <a:p>
            <a:r>
              <a:rPr lang="nl-NL" sz="2500" dirty="0" smtClean="0"/>
              <a:t>Wanneer we via de Human Development Index kijken we naar:</a:t>
            </a:r>
          </a:p>
          <a:p>
            <a:r>
              <a:rPr lang="nl-NL" sz="2500" dirty="0" smtClean="0"/>
              <a:t>Het BBP</a:t>
            </a:r>
          </a:p>
          <a:p>
            <a:r>
              <a:rPr lang="nl-NL" sz="2500" dirty="0" smtClean="0"/>
              <a:t>De volksgezondheid.</a:t>
            </a:r>
          </a:p>
          <a:p>
            <a:r>
              <a:rPr lang="nl-NL" sz="2500" dirty="0" smtClean="0"/>
              <a:t>Niveau van scholing.</a:t>
            </a:r>
            <a:endParaRPr lang="nl-NL" sz="2500" dirty="0"/>
          </a:p>
        </p:txBody>
      </p:sp>
    </p:spTree>
    <p:extLst>
      <p:ext uri="{BB962C8B-B14F-4D97-AF65-F5344CB8AC3E}">
        <p14:creationId xmlns:p14="http://schemas.microsoft.com/office/powerpoint/2010/main" val="209483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Lees HDI en groen BBP en maak opgaves 1.15 en 1.16</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a:t>8</a:t>
            </a:r>
            <a:r>
              <a:rPr lang="nl-NL" sz="2500" dirty="0" smtClean="0"/>
              <a:t> </a:t>
            </a:r>
            <a:r>
              <a:rPr lang="nl-NL" sz="2500" dirty="0" smtClean="0"/>
              <a:t>minuten de tijd</a:t>
            </a:r>
          </a:p>
          <a:p>
            <a:r>
              <a:rPr lang="nl-NL" sz="2500" dirty="0" smtClean="0"/>
              <a:t>De eerste </a:t>
            </a:r>
            <a:r>
              <a:rPr lang="nl-NL" sz="2500" dirty="0"/>
              <a:t>4</a:t>
            </a:r>
            <a:r>
              <a:rPr lang="nl-NL" sz="2500" dirty="0" smtClean="0"/>
              <a:t> minuten zonder overleg.</a:t>
            </a:r>
          </a:p>
          <a:p>
            <a:r>
              <a:rPr lang="nl-NL" sz="2500" dirty="0" smtClean="0"/>
              <a:t>Eerder klaar, verder </a:t>
            </a:r>
            <a:r>
              <a:rPr lang="nl-NL" sz="2500" dirty="0" smtClean="0"/>
              <a:t>met 1.17 en 1.18, lees de categoriale inkomensverdeling.</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166718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016"/>
          <a:stretch/>
        </p:blipFill>
        <p:spPr>
          <a:xfrm>
            <a:off x="0" y="0"/>
            <a:ext cx="12192000" cy="601580"/>
          </a:xfrm>
          <a:prstGeom prst="rect">
            <a:avLst/>
          </a:prstGeom>
        </p:spPr>
      </p:pic>
      <p:pic>
        <p:nvPicPr>
          <p:cNvPr id="5" name="Afbeelding 4"/>
          <p:cNvPicPr>
            <a:picLocks noChangeAspect="1"/>
          </p:cNvPicPr>
          <p:nvPr/>
        </p:nvPicPr>
        <p:blipFill rotWithShape="1">
          <a:blip r:embed="rId2"/>
          <a:srcRect b="41084"/>
          <a:stretch/>
        </p:blipFill>
        <p:spPr>
          <a:xfrm>
            <a:off x="0" y="-1"/>
            <a:ext cx="12192000" cy="1612233"/>
          </a:xfrm>
          <a:prstGeom prst="rect">
            <a:avLst/>
          </a:prstGeom>
        </p:spPr>
      </p:pic>
      <p:pic>
        <p:nvPicPr>
          <p:cNvPr id="6" name="Afbeelding 5"/>
          <p:cNvPicPr>
            <a:picLocks noChangeAspect="1"/>
          </p:cNvPicPr>
          <p:nvPr/>
        </p:nvPicPr>
        <p:blipFill>
          <a:blip r:embed="rId2"/>
          <a:stretch>
            <a:fillRect/>
          </a:stretch>
        </p:blipFill>
        <p:spPr>
          <a:xfrm>
            <a:off x="0" y="-1"/>
            <a:ext cx="12192000" cy="2736481"/>
          </a:xfrm>
          <a:prstGeom prst="rect">
            <a:avLst/>
          </a:prstGeom>
        </p:spPr>
      </p:pic>
    </p:spTree>
    <p:extLst>
      <p:ext uri="{BB962C8B-B14F-4D97-AF65-F5344CB8AC3E}">
        <p14:creationId xmlns:p14="http://schemas.microsoft.com/office/powerpoint/2010/main" val="2360577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 RIC = NIC / PIC * 100</a:t>
            </a:r>
            <a:r>
              <a:rPr lang="nl-NL" sz="2500" dirty="0" smtClean="0"/>
              <a:t>.</a:t>
            </a:r>
            <a:endParaRPr lang="nl-NL" sz="2500" dirty="0" smtClean="0"/>
          </a:p>
          <a:p>
            <a:r>
              <a:rPr lang="nl-NL" sz="2500" dirty="0" smtClean="0"/>
              <a:t>BBP en welvaart.</a:t>
            </a:r>
          </a:p>
          <a:p>
            <a:r>
              <a:rPr lang="nl-NL" sz="2500" dirty="0" smtClean="0"/>
              <a:t>HDI (Human Development Index)</a:t>
            </a:r>
          </a:p>
          <a:p>
            <a:r>
              <a:rPr lang="nl-NL" sz="2500" dirty="0" smtClean="0"/>
              <a:t>De categoriale inkomensverdeling.</a:t>
            </a:r>
          </a:p>
          <a:p>
            <a:endParaRPr lang="nl-NL" sz="2500" dirty="0" smtClean="0"/>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categoriale inkomensverdeling.</a:t>
            </a:r>
            <a:endParaRPr lang="nl-NL" dirty="0"/>
          </a:p>
        </p:txBody>
      </p:sp>
      <p:sp>
        <p:nvSpPr>
          <p:cNvPr id="3" name="Tijdelijke aanduiding voor inhoud 2"/>
          <p:cNvSpPr>
            <a:spLocks noGrp="1"/>
          </p:cNvSpPr>
          <p:nvPr>
            <p:ph idx="1"/>
          </p:nvPr>
        </p:nvSpPr>
        <p:spPr/>
        <p:txBody>
          <a:bodyPr>
            <a:normAutofit/>
          </a:bodyPr>
          <a:lstStyle/>
          <a:p>
            <a:r>
              <a:rPr lang="nl-NL" sz="2500" dirty="0" smtClean="0"/>
              <a:t>De verdeling van het inkomen over de verschillende productiefactoren (loon/huur/pacht/rente/winst) noemen we de categoriale inkomensverdeling.</a:t>
            </a:r>
          </a:p>
          <a:p>
            <a:r>
              <a:rPr lang="nl-NL" sz="2500" dirty="0" smtClean="0"/>
              <a:t>Dit kunnen we meten op micro (bedrijfsniveau) maar ook op macro (landelijkniveau).</a:t>
            </a:r>
          </a:p>
          <a:p>
            <a:endParaRPr lang="nl-NL" sz="2500" dirty="0"/>
          </a:p>
        </p:txBody>
      </p:sp>
    </p:spTree>
    <p:extLst>
      <p:ext uri="{BB962C8B-B14F-4D97-AF65-F5344CB8AC3E}">
        <p14:creationId xmlns:p14="http://schemas.microsoft.com/office/powerpoint/2010/main" val="167137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1.17 en 1.18</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10 </a:t>
            </a:r>
            <a:r>
              <a:rPr lang="nl-NL" sz="2500" dirty="0" smtClean="0"/>
              <a:t>minuten de tijd</a:t>
            </a:r>
          </a:p>
          <a:p>
            <a:r>
              <a:rPr lang="nl-NL" sz="2500" dirty="0" smtClean="0"/>
              <a:t>De eerste </a:t>
            </a:r>
            <a:r>
              <a:rPr lang="nl-NL" sz="2500" dirty="0"/>
              <a:t>4</a:t>
            </a:r>
            <a:r>
              <a:rPr lang="nl-NL" sz="2500" dirty="0" smtClean="0"/>
              <a:t> minuten zonder </a:t>
            </a:r>
            <a:r>
              <a:rPr lang="nl-NL" sz="2500" dirty="0" smtClean="0"/>
              <a:t>overleg.</a:t>
            </a:r>
          </a:p>
          <a:p>
            <a:r>
              <a:rPr lang="nl-NL" sz="2500" dirty="0" smtClean="0"/>
              <a:t>Eerder klaar? Lees verder na opgave 1.18</a:t>
            </a:r>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18836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725"/>
          <a:stretch/>
        </p:blipFill>
        <p:spPr>
          <a:xfrm>
            <a:off x="0" y="0"/>
            <a:ext cx="12192000" cy="673768"/>
          </a:xfrm>
          <a:prstGeom prst="rect">
            <a:avLst/>
          </a:prstGeom>
        </p:spPr>
      </p:pic>
      <p:pic>
        <p:nvPicPr>
          <p:cNvPr id="5" name="Afbeelding 4"/>
          <p:cNvPicPr>
            <a:picLocks noChangeAspect="1"/>
          </p:cNvPicPr>
          <p:nvPr/>
        </p:nvPicPr>
        <p:blipFill rotWithShape="1">
          <a:blip r:embed="rId2"/>
          <a:srcRect b="68334"/>
          <a:stretch/>
        </p:blipFill>
        <p:spPr>
          <a:xfrm>
            <a:off x="0" y="0"/>
            <a:ext cx="12192000" cy="1106905"/>
          </a:xfrm>
          <a:prstGeom prst="rect">
            <a:avLst/>
          </a:prstGeom>
        </p:spPr>
      </p:pic>
      <p:pic>
        <p:nvPicPr>
          <p:cNvPr id="6" name="Afbeelding 5"/>
          <p:cNvPicPr>
            <a:picLocks noChangeAspect="1"/>
          </p:cNvPicPr>
          <p:nvPr/>
        </p:nvPicPr>
        <p:blipFill rotWithShape="1">
          <a:blip r:embed="rId2"/>
          <a:srcRect b="55599"/>
          <a:stretch/>
        </p:blipFill>
        <p:spPr>
          <a:xfrm>
            <a:off x="0" y="0"/>
            <a:ext cx="12192000" cy="1552074"/>
          </a:xfrm>
          <a:prstGeom prst="rect">
            <a:avLst/>
          </a:prstGeom>
        </p:spPr>
      </p:pic>
      <p:pic>
        <p:nvPicPr>
          <p:cNvPr id="7" name="Afbeelding 6"/>
          <p:cNvPicPr>
            <a:picLocks noChangeAspect="1"/>
          </p:cNvPicPr>
          <p:nvPr/>
        </p:nvPicPr>
        <p:blipFill rotWithShape="1">
          <a:blip r:embed="rId2"/>
          <a:srcRect b="35636"/>
          <a:stretch/>
        </p:blipFill>
        <p:spPr>
          <a:xfrm>
            <a:off x="0" y="0"/>
            <a:ext cx="12192000" cy="2249905"/>
          </a:xfrm>
          <a:prstGeom prst="rect">
            <a:avLst/>
          </a:prstGeom>
        </p:spPr>
      </p:pic>
      <p:pic>
        <p:nvPicPr>
          <p:cNvPr id="8" name="Afbeelding 7"/>
          <p:cNvPicPr>
            <a:picLocks noChangeAspect="1"/>
          </p:cNvPicPr>
          <p:nvPr/>
        </p:nvPicPr>
        <p:blipFill rotWithShape="1">
          <a:blip r:embed="rId2"/>
          <a:srcRect b="13952"/>
          <a:stretch/>
        </p:blipFill>
        <p:spPr>
          <a:xfrm>
            <a:off x="0" y="0"/>
            <a:ext cx="12192000" cy="3007895"/>
          </a:xfrm>
          <a:prstGeom prst="rect">
            <a:avLst/>
          </a:prstGeom>
        </p:spPr>
      </p:pic>
      <p:pic>
        <p:nvPicPr>
          <p:cNvPr id="9" name="Afbeelding 8"/>
          <p:cNvPicPr>
            <a:picLocks noChangeAspect="1"/>
          </p:cNvPicPr>
          <p:nvPr/>
        </p:nvPicPr>
        <p:blipFill>
          <a:blip r:embed="rId2"/>
          <a:stretch>
            <a:fillRect/>
          </a:stretch>
        </p:blipFill>
        <p:spPr>
          <a:xfrm>
            <a:off x="0" y="0"/>
            <a:ext cx="12192000" cy="3495608"/>
          </a:xfrm>
          <a:prstGeom prst="rect">
            <a:avLst/>
          </a:prstGeom>
        </p:spPr>
      </p:pic>
    </p:spTree>
    <p:extLst>
      <p:ext uri="{BB962C8B-B14F-4D97-AF65-F5344CB8AC3E}">
        <p14:creationId xmlns:p14="http://schemas.microsoft.com/office/powerpoint/2010/main" val="154782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nominaal naar reëel inkomen.</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Het nominale inkomen = het inkomen gemeten in geld.</a:t>
            </a:r>
          </a:p>
          <a:p>
            <a:r>
              <a:rPr lang="nl-NL" sz="2500" dirty="0" smtClean="0"/>
              <a:t>Het reëel inkomen = het inkomen gemeten in goederen (koopkracht)</a:t>
            </a:r>
          </a:p>
          <a:p>
            <a:r>
              <a:rPr lang="nl-NL" sz="2500" dirty="0" smtClean="0"/>
              <a:t>Om van het nominaal inkomen </a:t>
            </a:r>
            <a:r>
              <a:rPr lang="nl-NL" sz="2500" dirty="0" smtClean="0">
                <a:sym typeface="Wingdings" panose="05000000000000000000" pitchFamily="2" charset="2"/>
              </a:rPr>
              <a:t> reëel inkomen te maken hebben we het prijsindexcijfer nodig.</a:t>
            </a:r>
          </a:p>
          <a:p>
            <a:endParaRPr lang="nl-NL" sz="2500" dirty="0" smtClean="0">
              <a:sym typeface="Wingdings" panose="05000000000000000000" pitchFamily="2" charset="2"/>
            </a:endParaRPr>
          </a:p>
          <a:p>
            <a:r>
              <a:rPr lang="nl-NL" sz="2500" dirty="0" smtClean="0">
                <a:sym typeface="Wingdings" panose="05000000000000000000" pitchFamily="2" charset="2"/>
              </a:rPr>
              <a:t>We gebruiken dit om te kijken of onze koopkracht stijgt/daalt.</a:t>
            </a:r>
          </a:p>
          <a:p>
            <a:endParaRPr lang="nl-NL" sz="2500" dirty="0" smtClean="0"/>
          </a:p>
          <a:p>
            <a:endParaRPr lang="nl-NL" sz="2500" dirty="0"/>
          </a:p>
        </p:txBody>
      </p:sp>
    </p:spTree>
    <p:extLst>
      <p:ext uri="{BB962C8B-B14F-4D97-AF65-F5344CB8AC3E}">
        <p14:creationId xmlns:p14="http://schemas.microsoft.com/office/powerpoint/2010/main" val="292403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a:t>
            </a:r>
            <a:endParaRPr lang="nl-NL" dirty="0"/>
          </a:p>
        </p:txBody>
      </p:sp>
      <p:sp>
        <p:nvSpPr>
          <p:cNvPr id="3" name="Tijdelijke aanduiding voor inhoud 2"/>
          <p:cNvSpPr>
            <a:spLocks noGrp="1"/>
          </p:cNvSpPr>
          <p:nvPr>
            <p:ph idx="1"/>
          </p:nvPr>
        </p:nvSpPr>
        <p:spPr>
          <a:xfrm>
            <a:off x="589547" y="1203159"/>
            <a:ext cx="8684455" cy="4838204"/>
          </a:xfrm>
        </p:spPr>
        <p:txBody>
          <a:bodyPr>
            <a:noAutofit/>
          </a:bodyPr>
          <a:lstStyle/>
          <a:p>
            <a:r>
              <a:rPr lang="nl-NL" sz="2500" dirty="0" smtClean="0"/>
              <a:t>Stel je verdiend 6000 euro in 2012.</a:t>
            </a:r>
          </a:p>
          <a:p>
            <a:r>
              <a:rPr lang="nl-NL" sz="2500" dirty="0" smtClean="0"/>
              <a:t>Sinds 2013 je een loonverhoging gekregen van 600 euro.</a:t>
            </a:r>
          </a:p>
          <a:p>
            <a:r>
              <a:rPr lang="nl-NL" sz="2500" dirty="0" smtClean="0"/>
              <a:t>Sinds 2013 zijn de prijzen zijn gestegen met 8% t.o.v 2012.</a:t>
            </a:r>
          </a:p>
          <a:p>
            <a:r>
              <a:rPr lang="nl-NL" sz="2500" dirty="0" smtClean="0"/>
              <a:t>Kunnen we concluderen dat onze koopkracht (ons reëel inkomen) is gestegen of gedaald?</a:t>
            </a:r>
          </a:p>
          <a:p>
            <a:r>
              <a:rPr lang="nl-NL" sz="2500" dirty="0" smtClean="0"/>
              <a:t>Hiervoor gaan we de volgende formule gebruiken:</a:t>
            </a:r>
          </a:p>
          <a:p>
            <a:r>
              <a:rPr lang="nl-NL" sz="2500" dirty="0" smtClean="0"/>
              <a:t>RIC = NIC / PIC * 100%</a:t>
            </a:r>
          </a:p>
          <a:p>
            <a:r>
              <a:rPr lang="nl-NL" sz="2500" dirty="0" smtClean="0"/>
              <a:t>RIC = </a:t>
            </a:r>
            <a:r>
              <a:rPr lang="nl-NL" sz="2500" dirty="0" err="1" smtClean="0"/>
              <a:t>reeel</a:t>
            </a:r>
            <a:r>
              <a:rPr lang="nl-NL" sz="2500" dirty="0" smtClean="0"/>
              <a:t> inkomen indexcijfer.</a:t>
            </a:r>
          </a:p>
          <a:p>
            <a:r>
              <a:rPr lang="nl-NL" sz="2500" dirty="0" smtClean="0"/>
              <a:t>NIC = indexcijfer nominaal inkomen.</a:t>
            </a:r>
          </a:p>
          <a:p>
            <a:r>
              <a:rPr lang="nl-NL" sz="2500" dirty="0" smtClean="0"/>
              <a:t>PIC = prijsindexcijfer.</a:t>
            </a:r>
          </a:p>
          <a:p>
            <a:endParaRPr lang="nl-NL" sz="2500" dirty="0" smtClean="0"/>
          </a:p>
        </p:txBody>
      </p:sp>
    </p:spTree>
    <p:extLst>
      <p:ext uri="{BB962C8B-B14F-4D97-AF65-F5344CB8AC3E}">
        <p14:creationId xmlns:p14="http://schemas.microsoft.com/office/powerpoint/2010/main" val="292714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a:t>
            </a:r>
            <a:endParaRPr lang="nl-NL" dirty="0"/>
          </a:p>
        </p:txBody>
      </p:sp>
      <p:sp>
        <p:nvSpPr>
          <p:cNvPr id="3" name="Tijdelijke aanduiding voor inhoud 2"/>
          <p:cNvSpPr>
            <a:spLocks noGrp="1"/>
          </p:cNvSpPr>
          <p:nvPr>
            <p:ph idx="1"/>
          </p:nvPr>
        </p:nvSpPr>
        <p:spPr>
          <a:xfrm>
            <a:off x="589547" y="1203158"/>
            <a:ext cx="9107906" cy="5378115"/>
          </a:xfrm>
        </p:spPr>
        <p:txBody>
          <a:bodyPr>
            <a:noAutofit/>
          </a:bodyPr>
          <a:lstStyle/>
          <a:p>
            <a:r>
              <a:rPr lang="nl-NL" sz="2500" dirty="0" smtClean="0"/>
              <a:t>Hiervoor gaan we de volgende formule gebruiken:</a:t>
            </a:r>
          </a:p>
          <a:p>
            <a:r>
              <a:rPr lang="nl-NL" sz="2500" dirty="0" smtClean="0"/>
              <a:t>RIC = NIC / PIC * 100%</a:t>
            </a:r>
          </a:p>
          <a:p>
            <a:endParaRPr lang="nl-NL" sz="2500" dirty="0"/>
          </a:p>
          <a:p>
            <a:r>
              <a:rPr lang="nl-NL" sz="2500" dirty="0" smtClean="0"/>
              <a:t>Voor NIC moeten we weten hoeveel het inkomen is gestegen/gedaald.</a:t>
            </a:r>
          </a:p>
          <a:p>
            <a:r>
              <a:rPr lang="nl-NL" sz="2500" dirty="0" smtClean="0"/>
              <a:t>In 2012 was het inkomen 6000. dit is ons basisjaar en in indexcijfer gelijk aan 100.</a:t>
            </a:r>
          </a:p>
          <a:p>
            <a:r>
              <a:rPr lang="nl-NL" sz="2500" dirty="0" smtClean="0"/>
              <a:t>In 2013 was het inkomen 6600. dit is een stijging van (6600-6000) / 6000 * 100 = 10%.</a:t>
            </a:r>
            <a:endParaRPr lang="nl-NL" sz="2500" dirty="0"/>
          </a:p>
          <a:p>
            <a:r>
              <a:rPr lang="nl-NL" sz="2500" dirty="0" smtClean="0"/>
              <a:t>Ons inkomen is dus 10% groter dan in 2012, daarbij hoort dus het indexcijfer 110 (procentuele stijging + 100)</a:t>
            </a:r>
          </a:p>
        </p:txBody>
      </p:sp>
    </p:spTree>
    <p:extLst>
      <p:ext uri="{BB962C8B-B14F-4D97-AF65-F5344CB8AC3E}">
        <p14:creationId xmlns:p14="http://schemas.microsoft.com/office/powerpoint/2010/main" val="417202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a:t>
            </a:r>
            <a:endParaRPr lang="nl-NL" dirty="0"/>
          </a:p>
        </p:txBody>
      </p:sp>
      <p:sp>
        <p:nvSpPr>
          <p:cNvPr id="3" name="Tijdelijke aanduiding voor inhoud 2"/>
          <p:cNvSpPr>
            <a:spLocks noGrp="1"/>
          </p:cNvSpPr>
          <p:nvPr>
            <p:ph idx="1"/>
          </p:nvPr>
        </p:nvSpPr>
        <p:spPr>
          <a:xfrm>
            <a:off x="589547" y="1203158"/>
            <a:ext cx="9107906" cy="5378115"/>
          </a:xfrm>
        </p:spPr>
        <p:txBody>
          <a:bodyPr>
            <a:noAutofit/>
          </a:bodyPr>
          <a:lstStyle/>
          <a:p>
            <a:r>
              <a:rPr lang="nl-NL" sz="2500" dirty="0" smtClean="0"/>
              <a:t>Hiervoor gaan we de volgende formule gebruiken:</a:t>
            </a:r>
          </a:p>
          <a:p>
            <a:r>
              <a:rPr lang="nl-NL" sz="2500" dirty="0" smtClean="0"/>
              <a:t>RIC = NIC / PIC * 100%</a:t>
            </a:r>
          </a:p>
          <a:p>
            <a:endParaRPr lang="nl-NL" sz="2500" dirty="0"/>
          </a:p>
          <a:p>
            <a:r>
              <a:rPr lang="nl-NL" sz="2500" dirty="0" smtClean="0"/>
              <a:t>Voor PIC moeten we weten hoeveel de prijzen zijn gestegen/gedaald.</a:t>
            </a:r>
          </a:p>
          <a:p>
            <a:r>
              <a:rPr lang="nl-NL" sz="2500" dirty="0" smtClean="0"/>
              <a:t>De prijzen in 2012, is ons basisjaar en gelijk aan indexcijfer 100.</a:t>
            </a:r>
          </a:p>
          <a:p>
            <a:r>
              <a:rPr lang="nl-NL" sz="2500" dirty="0" smtClean="0"/>
              <a:t>De prijzen in 2013 zijn met 8% gestegen t.o.v 2012.</a:t>
            </a:r>
          </a:p>
          <a:p>
            <a:r>
              <a:rPr lang="nl-NL" sz="2500" dirty="0" smtClean="0"/>
              <a:t>Daarbij hoort het indexcijfer 108 (procentuele stijging + 100).</a:t>
            </a:r>
          </a:p>
        </p:txBody>
      </p:sp>
    </p:spTree>
    <p:extLst>
      <p:ext uri="{BB962C8B-B14F-4D97-AF65-F5344CB8AC3E}">
        <p14:creationId xmlns:p14="http://schemas.microsoft.com/office/powerpoint/2010/main" val="183137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a:t>
            </a:r>
            <a:endParaRPr lang="nl-NL" dirty="0"/>
          </a:p>
        </p:txBody>
      </p:sp>
      <p:sp>
        <p:nvSpPr>
          <p:cNvPr id="3" name="Tijdelijke aanduiding voor inhoud 2"/>
          <p:cNvSpPr>
            <a:spLocks noGrp="1"/>
          </p:cNvSpPr>
          <p:nvPr>
            <p:ph idx="1"/>
          </p:nvPr>
        </p:nvSpPr>
        <p:spPr>
          <a:xfrm>
            <a:off x="589547" y="1203158"/>
            <a:ext cx="9107906" cy="5378115"/>
          </a:xfrm>
        </p:spPr>
        <p:txBody>
          <a:bodyPr>
            <a:noAutofit/>
          </a:bodyPr>
          <a:lstStyle/>
          <a:p>
            <a:r>
              <a:rPr lang="nl-NL" sz="2500" dirty="0" smtClean="0"/>
              <a:t>Hiervoor gaan we de volgende formule gebruiken:</a:t>
            </a:r>
          </a:p>
          <a:p>
            <a:r>
              <a:rPr lang="nl-NL" sz="2500" dirty="0" smtClean="0"/>
              <a:t>RIC = NIC / PIC * 100%</a:t>
            </a:r>
          </a:p>
          <a:p>
            <a:endParaRPr lang="nl-NL" sz="2500" dirty="0"/>
          </a:p>
          <a:p>
            <a:r>
              <a:rPr lang="nl-NL" sz="2500" dirty="0" smtClean="0"/>
              <a:t>RIC = 110 / 108 * 100 = 101,85</a:t>
            </a:r>
          </a:p>
          <a:p>
            <a:r>
              <a:rPr lang="nl-NL" sz="2500" dirty="0" smtClean="0"/>
              <a:t>Het reëel inkomen indexcijfer is 101,85.</a:t>
            </a:r>
          </a:p>
          <a:p>
            <a:r>
              <a:rPr lang="nl-NL" sz="2500" dirty="0" smtClean="0"/>
              <a:t>Dit betekend dat t.o.v het vorige jaar (in dit geval 2012) het reëel inkomen is gestegen met 1,85%. we kunnen dus meer kopen. Onze koopkracht is gestegen met 1,85%</a:t>
            </a:r>
          </a:p>
        </p:txBody>
      </p:sp>
    </p:spTree>
    <p:extLst>
      <p:ext uri="{BB962C8B-B14F-4D97-AF65-F5344CB8AC3E}">
        <p14:creationId xmlns:p14="http://schemas.microsoft.com/office/powerpoint/2010/main" val="312167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 2:</a:t>
            </a:r>
            <a:endParaRPr lang="nl-NL" dirty="0"/>
          </a:p>
        </p:txBody>
      </p:sp>
      <p:sp>
        <p:nvSpPr>
          <p:cNvPr id="3" name="Tijdelijke aanduiding voor inhoud 2"/>
          <p:cNvSpPr>
            <a:spLocks noGrp="1"/>
          </p:cNvSpPr>
          <p:nvPr>
            <p:ph idx="1"/>
          </p:nvPr>
        </p:nvSpPr>
        <p:spPr>
          <a:xfrm>
            <a:off x="589547" y="1203159"/>
            <a:ext cx="8684455" cy="4838204"/>
          </a:xfrm>
        </p:spPr>
        <p:txBody>
          <a:bodyPr>
            <a:noAutofit/>
          </a:bodyPr>
          <a:lstStyle/>
          <a:p>
            <a:r>
              <a:rPr lang="nl-NL" sz="2500" dirty="0" smtClean="0"/>
              <a:t>Stel je verdiend 6000 euro in 2012.</a:t>
            </a:r>
          </a:p>
          <a:p>
            <a:r>
              <a:rPr lang="nl-NL" sz="2500" dirty="0" smtClean="0"/>
              <a:t>Sinds 2013 ben je gewisseld van werk, en verdien je nog maar 5400 euro.</a:t>
            </a:r>
          </a:p>
          <a:p>
            <a:r>
              <a:rPr lang="nl-NL" sz="2500" dirty="0" smtClean="0"/>
              <a:t>Sinds 2013 zijn de prijzen zijn gedaald met 12% t.o.v 2012.</a:t>
            </a:r>
          </a:p>
          <a:p>
            <a:r>
              <a:rPr lang="nl-NL" sz="2500" dirty="0" smtClean="0"/>
              <a:t>Kunnen we concluderen dat onze koopkracht (ons reëel inkomen) is gestegen of gedaald?</a:t>
            </a:r>
          </a:p>
          <a:p>
            <a:r>
              <a:rPr lang="nl-NL" sz="2500" dirty="0" smtClean="0"/>
              <a:t>Hiervoor gaan we de volgende formule gebruiken:</a:t>
            </a:r>
          </a:p>
          <a:p>
            <a:r>
              <a:rPr lang="nl-NL" sz="2500" dirty="0" smtClean="0"/>
              <a:t>RIC = NIC / PIC * 100%</a:t>
            </a:r>
          </a:p>
          <a:p>
            <a:r>
              <a:rPr lang="nl-NL" sz="2500" dirty="0" smtClean="0"/>
              <a:t>RIC = </a:t>
            </a:r>
            <a:r>
              <a:rPr lang="nl-NL" sz="2500" dirty="0" err="1" smtClean="0"/>
              <a:t>reeel</a:t>
            </a:r>
            <a:r>
              <a:rPr lang="nl-NL" sz="2500" dirty="0" smtClean="0"/>
              <a:t> inkomen indexcijfer.</a:t>
            </a:r>
          </a:p>
          <a:p>
            <a:r>
              <a:rPr lang="nl-NL" sz="2500" dirty="0" smtClean="0"/>
              <a:t>NIC = indexcijfer nominaal inkomen.</a:t>
            </a:r>
          </a:p>
          <a:p>
            <a:r>
              <a:rPr lang="nl-NL" sz="2500" dirty="0" smtClean="0"/>
              <a:t>PIC = prijsindexcijfer.</a:t>
            </a:r>
          </a:p>
          <a:p>
            <a:endParaRPr lang="nl-NL" sz="2500" dirty="0" smtClean="0"/>
          </a:p>
        </p:txBody>
      </p:sp>
    </p:spTree>
    <p:extLst>
      <p:ext uri="{BB962C8B-B14F-4D97-AF65-F5344CB8AC3E}">
        <p14:creationId xmlns:p14="http://schemas.microsoft.com/office/powerpoint/2010/main" val="427330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Cijfervoorbeeld 2:</a:t>
            </a:r>
            <a:endParaRPr lang="nl-NL" dirty="0"/>
          </a:p>
        </p:txBody>
      </p:sp>
      <p:sp>
        <p:nvSpPr>
          <p:cNvPr id="3" name="Tijdelijke aanduiding voor inhoud 2"/>
          <p:cNvSpPr>
            <a:spLocks noGrp="1"/>
          </p:cNvSpPr>
          <p:nvPr>
            <p:ph idx="1"/>
          </p:nvPr>
        </p:nvSpPr>
        <p:spPr>
          <a:xfrm>
            <a:off x="589547" y="1203158"/>
            <a:ext cx="9107906" cy="5378115"/>
          </a:xfrm>
        </p:spPr>
        <p:txBody>
          <a:bodyPr>
            <a:noAutofit/>
          </a:bodyPr>
          <a:lstStyle/>
          <a:p>
            <a:r>
              <a:rPr lang="nl-NL" sz="2500" dirty="0" smtClean="0"/>
              <a:t>Hiervoor gaan we de volgende formule gebruiken:</a:t>
            </a:r>
          </a:p>
          <a:p>
            <a:r>
              <a:rPr lang="nl-NL" sz="2500" dirty="0" smtClean="0"/>
              <a:t>RIC = NIC / PIC * 100%</a:t>
            </a:r>
          </a:p>
          <a:p>
            <a:endParaRPr lang="nl-NL" sz="2500" dirty="0"/>
          </a:p>
          <a:p>
            <a:r>
              <a:rPr lang="nl-NL" sz="2500" dirty="0" smtClean="0"/>
              <a:t>Voor NIC moeten we weten hoeveel het inkomen is gestegen/gedaald.</a:t>
            </a:r>
          </a:p>
          <a:p>
            <a:r>
              <a:rPr lang="nl-NL" sz="2500" dirty="0" smtClean="0"/>
              <a:t>In 2012 was het inkomen 6000. dit is ons basisjaar en in indexcijfer gelijk aan 100.</a:t>
            </a:r>
          </a:p>
          <a:p>
            <a:r>
              <a:rPr lang="nl-NL" sz="2500" dirty="0" smtClean="0"/>
              <a:t>In 2013 was het inkomen 5400. dit is een daling van (5400-6000) / 6000 * 100 = -10%.</a:t>
            </a:r>
            <a:endParaRPr lang="nl-NL" sz="2500" dirty="0"/>
          </a:p>
          <a:p>
            <a:r>
              <a:rPr lang="nl-NL" sz="2500" dirty="0" smtClean="0"/>
              <a:t>Ons inkomen is dus 10% kleiner dan in 2012, daarbij hoort dus het indexcijfer 90 (procentuele daling+ 100)</a:t>
            </a:r>
          </a:p>
        </p:txBody>
      </p:sp>
    </p:spTree>
    <p:extLst>
      <p:ext uri="{BB962C8B-B14F-4D97-AF65-F5344CB8AC3E}">
        <p14:creationId xmlns:p14="http://schemas.microsoft.com/office/powerpoint/2010/main" val="266387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563</TotalTime>
  <Words>1197</Words>
  <Application>Microsoft Office PowerPoint</Application>
  <PresentationFormat>Breedbeeld</PresentationFormat>
  <Paragraphs>144</Paragraphs>
  <Slides>22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22</vt:i4>
      </vt:variant>
    </vt:vector>
  </HeadingPairs>
  <TitlesOfParts>
    <vt:vector size="27" baseType="lpstr">
      <vt:lpstr>Arial</vt:lpstr>
      <vt:lpstr>Trebuchet MS</vt:lpstr>
      <vt:lpstr>Wingdings</vt:lpstr>
      <vt:lpstr>Wingdings 3</vt:lpstr>
      <vt:lpstr>Facet</vt:lpstr>
      <vt:lpstr>Welkom Havo 5.</vt:lpstr>
      <vt:lpstr>Agenda:</vt:lpstr>
      <vt:lpstr>Van nominaal naar reëel inkomen. </vt:lpstr>
      <vt:lpstr>Cijfervoorbeeld:</vt:lpstr>
      <vt:lpstr>Cijfervoorbeeld:</vt:lpstr>
      <vt:lpstr>Cijfervoorbeeld:</vt:lpstr>
      <vt:lpstr>Cijfervoorbeeld:</vt:lpstr>
      <vt:lpstr>Cijfervoorbeeld 2:</vt:lpstr>
      <vt:lpstr>Cijfervoorbeeld 2:</vt:lpstr>
      <vt:lpstr>Cijfervoorbeeld 2:</vt:lpstr>
      <vt:lpstr>Cijfervoorbeeld 2:</vt:lpstr>
      <vt:lpstr>Hoe meten we welvaart. </vt:lpstr>
      <vt:lpstr>Hoe meten we welvaart. </vt:lpstr>
      <vt:lpstr>Meten van welvaart via BBP.</vt:lpstr>
      <vt:lpstr>Maak opgaves 1.13 en 1.14</vt:lpstr>
      <vt:lpstr>PowerPoint-presentatie</vt:lpstr>
      <vt:lpstr>HDI en groen BBP.</vt:lpstr>
      <vt:lpstr>Lees HDI en groen BBP en maak opgaves 1.15 en 1.16</vt:lpstr>
      <vt:lpstr>PowerPoint-presentatie</vt:lpstr>
      <vt:lpstr>De categoriale inkomensverdeling.</vt:lpstr>
      <vt:lpstr>Maak opgave 1.17 en 1.18</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65</cp:revision>
  <dcterms:created xsi:type="dcterms:W3CDTF">2017-08-27T09:00:36Z</dcterms:created>
  <dcterms:modified xsi:type="dcterms:W3CDTF">2017-09-25T13:46:19Z</dcterms:modified>
</cp:coreProperties>
</file>